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349" r:id="rId4"/>
    <p:sldId id="358" r:id="rId5"/>
    <p:sldId id="350" r:id="rId6"/>
    <p:sldId id="357" r:id="rId7"/>
    <p:sldId id="359" r:id="rId8"/>
    <p:sldId id="360" r:id="rId9"/>
    <p:sldId id="361" r:id="rId10"/>
    <p:sldId id="362" r:id="rId11"/>
    <p:sldId id="363" r:id="rId12"/>
    <p:sldId id="352" r:id="rId13"/>
    <p:sldId id="364" r:id="rId14"/>
    <p:sldId id="367" r:id="rId15"/>
    <p:sldId id="353" r:id="rId16"/>
    <p:sldId id="365" r:id="rId17"/>
    <p:sldId id="354" r:id="rId18"/>
    <p:sldId id="355" r:id="rId19"/>
    <p:sldId id="368" r:id="rId20"/>
    <p:sldId id="356" r:id="rId21"/>
    <p:sldId id="366" r:id="rId22"/>
    <p:sldId id="348" r:id="rId2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0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19D24-2BFB-46F4-BAD3-F8ED0654A924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2EBFFE-1A12-4079-802B-16C0CC51B5B3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1371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42F991-A083-42E0-B0A6-878818CD0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990EE19-4E71-4EE0-8797-1D33FD01FD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9C9FF88-CBC8-4DEC-BAAF-BD9687A31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38D799-7FD1-4EC9-BF41-542859B78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7584407-F220-469E-9996-A9DBA180C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8069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1B6478-44DD-4EE5-B960-6EAE73CC5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84291D-3467-4068-BF48-2542327A6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DB3B26A-C4FF-4132-B547-08B72CAC1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3C102E-F99F-4750-8620-6B70D6996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C43048C-359E-4115-AD90-7CF64EFF4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59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020793A-536E-41B9-BDFA-E1796C0DED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60889A1-7172-4CCC-8E97-0FEF9ECA8A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1248869-D940-45BC-995E-045966EA4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9A84E65-8469-4AAC-80D6-027C13B7F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5C398C-EDAC-4B66-8CB8-33D3B7414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089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52883E-1095-4C20-9CDF-36D69CEA2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5A3AAD6-C6CB-4834-8D16-9BE79E82D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CCCC760-8FB7-443D-8096-1D13E4554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D81EBE8-A0F0-47D1-9E12-4F66D7728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9AA690D-2E98-40E8-96AD-9ABBAFE59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165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477C4B-8956-430F-81E1-75A04BEA5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88D4CAF-002A-4556-B8ED-C3464BF4F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78C8D77-A141-4AEE-BCBF-2D149F961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2C11DF-C045-43C6-A476-B9DCDC688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88000CE-AF3A-44F3-B9E3-58736318F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274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C431749-726F-4F98-92B3-C1EF58177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7C295D-BFDE-4CB9-A501-CBBB717D03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AA680A6-151F-4BEA-A08C-7FD5132C45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86F5CD-C7D6-4BA5-8259-E7E59CDE7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09447AA-941D-4D0E-9DB1-BFB28027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FF10F1-7F07-40A9-BD97-795DF7193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733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936000-1B41-417A-9007-E18B0A3E4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B6E3F4A-DACF-4613-9EB2-FC08E8E58A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FBDDBB2-E257-4DE8-87AB-A7E4611F4A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604DDA8-7D7B-4864-B14A-C0D0A2AB14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114EF0C-E07A-4F4A-A758-F89CD0C8AD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21B68DF-7B08-4E2E-9A18-55328D65A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EB8F4FF-8551-4C05-B887-459872B6F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5BE88A8-8CA3-4578-B4F2-52AD5E0C2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4788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889FAD-0E9D-4A15-9A07-A9ED52BA8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27ED7FD-1E25-45BF-A6FF-511C34044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7992BF7-D0FF-4F36-9946-B5CEE777D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7C4A5424-530D-497A-BBC5-84763A6FB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8945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8935B85-9E47-4BF5-B138-CB1EC69706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1DE2494-B94C-40D7-91DB-57874DCA4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B5CF5CA-B502-4568-9826-089A4F4282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61666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D79DBA-957B-4B3D-A342-51808C221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F34C834-D8F9-4E0B-924F-AECFFA42F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59B23D4-AF02-46FB-AD9C-9B97CFA8FA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D5312C0-2598-4BA9-B78F-A5FECBFAE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6134847-17FB-4F06-8A2B-0A12715B6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257C1C6-0CA3-4659-B597-C6E9235ED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32380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A9C034-905C-402E-A55E-F99AACAB7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1D5EF11-ACDE-4226-A0C4-C65AAFBA57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2945454-4FB5-4520-85D4-5085AB4AF0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39026B5-2463-4333-B246-5CB958A5E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327772D-8D8C-4271-91DC-380589CB8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5CF67D5-801E-424F-8940-0FC02EFD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322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EEA490F-D69A-4184-B5E8-D81E5D7C4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58552A-761D-463A-8AA2-EBC62B6FD7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5BF88B-A150-4DC1-A65F-4FB75E7F3A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73FBB-4924-4630-8E4D-86219B750398}" type="datetimeFigureOut">
              <a:rPr lang="ru-RU" smtClean="0"/>
              <a:t>06.12.2021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E27505-612F-40CD-A79D-E9B959D2B6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75A9FC-E36C-4D47-8A58-0D0DA39AAD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285C8-440E-4451-A38E-82D467C1437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6357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F8EDF2-1BDA-4129-84ED-213C25084D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Схемотехника устройств компьютерных систем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FF0455E5-96D4-474C-9CF6-71E123D862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Лекция </a:t>
            </a:r>
            <a:r>
              <a:rPr lang="en-US" dirty="0"/>
              <a:t>1</a:t>
            </a:r>
            <a:r>
              <a:rPr lang="ru-RU" dirty="0"/>
              <a:t>4. </a:t>
            </a:r>
            <a:r>
              <a:rPr lang="ru-RU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Сопряжение измерительных и силовых устройств с цифровыми системами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480417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48962C7-00FF-49AF-8567-2F73CEB6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 </a:t>
            </a:r>
            <a:r>
              <a:rPr lang="en-US" dirty="0"/>
              <a:t>SPI (MCP3201)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CDCAE2-A2AD-4038-B6E4-36AAF8B16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9232" y="1825625"/>
            <a:ext cx="4434567" cy="4351338"/>
          </a:xfrm>
        </p:spPr>
        <p:txBody>
          <a:bodyPr/>
          <a:lstStyle/>
          <a:p>
            <a:r>
              <a:rPr lang="ru-RU" dirty="0"/>
              <a:t>Формат передачи данных определяется производителем</a:t>
            </a: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• 100 </a:t>
            </a:r>
            <a:r>
              <a:rPr lang="en-US" dirty="0" err="1"/>
              <a:t>ksps</a:t>
            </a:r>
            <a:r>
              <a:rPr lang="en-US" dirty="0"/>
              <a:t> Maximum Sampling Rate at VDD = 5V </a:t>
            </a:r>
            <a:endParaRPr lang="ru-RU" dirty="0"/>
          </a:p>
          <a:p>
            <a:pPr marL="457200" lvl="1" indent="0">
              <a:buNone/>
            </a:pPr>
            <a:r>
              <a:rPr lang="en-US" dirty="0"/>
              <a:t>• 50 </a:t>
            </a:r>
            <a:r>
              <a:rPr lang="en-US" dirty="0" err="1"/>
              <a:t>ksps</a:t>
            </a:r>
            <a:r>
              <a:rPr lang="en-US" dirty="0"/>
              <a:t> Maximum Sampling Rate at VDD = 2.7V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3BBE25B-8F40-42C7-9131-78007933D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52" t="17486" r="10636" b="13716"/>
          <a:stretch/>
        </p:blipFill>
        <p:spPr>
          <a:xfrm>
            <a:off x="518433" y="1581774"/>
            <a:ext cx="4910817" cy="292285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EF75ADE-1CB1-4AC2-9673-1088048D482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685" t="38936" r="11808" b="22060"/>
          <a:stretch/>
        </p:blipFill>
        <p:spPr>
          <a:xfrm>
            <a:off x="420459" y="4512330"/>
            <a:ext cx="6184447" cy="212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317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9A9B5D-A3AD-4211-BE34-715019A9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Высокоскоростные интерфейсы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7EE53C-7499-48E6-916E-E8F9802AB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Интерфейс, синхронизированный с источником – АЦП</a:t>
            </a:r>
            <a:r>
              <a:rPr lang="en-US" dirty="0"/>
              <a:t> </a:t>
            </a:r>
            <a:r>
              <a:rPr lang="ru-RU" dirty="0"/>
              <a:t>передает тактовый сигнал</a:t>
            </a:r>
          </a:p>
          <a:p>
            <a:pPr lvl="1"/>
            <a:r>
              <a:rPr lang="ru-RU" dirty="0"/>
              <a:t>Требуется </a:t>
            </a:r>
            <a:r>
              <a:rPr lang="ru-RU" i="1" dirty="0"/>
              <a:t>ресинхронизация</a:t>
            </a:r>
          </a:p>
          <a:p>
            <a:r>
              <a:rPr lang="en-US" dirty="0"/>
              <a:t>DDR (Double Data Rate)</a:t>
            </a:r>
            <a:r>
              <a:rPr lang="ru-RU" dirty="0"/>
              <a:t> – параллельный синхронный интерфейс</a:t>
            </a:r>
          </a:p>
          <a:p>
            <a:pPr lvl="1"/>
            <a:r>
              <a:rPr lang="ru-RU" dirty="0"/>
              <a:t>Данные передаются по фронту и по спаду</a:t>
            </a:r>
          </a:p>
          <a:p>
            <a:r>
              <a:rPr lang="en-US" dirty="0"/>
              <a:t>JESD204</a:t>
            </a:r>
          </a:p>
          <a:p>
            <a:pPr lvl="1"/>
            <a:r>
              <a:rPr lang="ru-RU" dirty="0"/>
              <a:t>Высокоскоростной интерфейс (гигабиты в сек), использующий приемопередатчики</a:t>
            </a:r>
          </a:p>
          <a:p>
            <a:pPr lvl="1"/>
            <a:r>
              <a:rPr lang="ru-RU" dirty="0"/>
              <a:t>Реализуется </a:t>
            </a:r>
            <a:r>
              <a:rPr lang="en-US" dirty="0"/>
              <a:t>IP</a:t>
            </a:r>
            <a:r>
              <a:rPr lang="ru-RU" dirty="0"/>
              <a:t>-ядрами</a:t>
            </a:r>
          </a:p>
        </p:txBody>
      </p:sp>
    </p:spTree>
    <p:extLst>
      <p:ext uri="{BB962C8B-B14F-4D97-AF65-F5344CB8AC3E}">
        <p14:creationId xmlns:p14="http://schemas.microsoft.com/office/powerpoint/2010/main" val="32132061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9DFF03-40CA-4719-8679-752FEC34A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Сопряжение АЦП с цифровыми системами.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C70748-5E6C-41BD-9F3E-DB6FEA9AC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568" y="1825625"/>
            <a:ext cx="10729232" cy="4351338"/>
          </a:xfrm>
        </p:spPr>
        <p:txBody>
          <a:bodyPr/>
          <a:lstStyle/>
          <a:p>
            <a:r>
              <a:rPr lang="ru-RU" dirty="0"/>
              <a:t>«Просто измерение» имеет ограниченные возможности применения</a:t>
            </a:r>
          </a:p>
          <a:p>
            <a:pPr lvl="1"/>
            <a:r>
              <a:rPr lang="en-US" dirty="0"/>
              <a:t>Arduino: </a:t>
            </a:r>
            <a:r>
              <a:rPr lang="en-US" dirty="0" err="1"/>
              <a:t>analogRead</a:t>
            </a:r>
            <a:endParaRPr lang="ru-RU" dirty="0"/>
          </a:p>
          <a:p>
            <a:r>
              <a:rPr lang="ru-RU" dirty="0"/>
              <a:t>Цифровое представление сигнала подразумевает </a:t>
            </a:r>
            <a:r>
              <a:rPr lang="ru-RU" i="1" dirty="0"/>
              <a:t>постоянные интервалы</a:t>
            </a:r>
            <a:r>
              <a:rPr lang="ru-RU" dirty="0"/>
              <a:t> между отдельными отсчетами</a:t>
            </a:r>
          </a:p>
          <a:p>
            <a:r>
              <a:rPr lang="ru-RU" dirty="0"/>
              <a:t>Имеются различные эффекты, связанные с тем, что сигнал можно представить только в виде «клеточек»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E1188FE-2B5E-4A97-9B0A-6DC6C5D695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9164" y="4346481"/>
            <a:ext cx="3120118" cy="2300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96612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F7E2CE8-6C99-4437-88C8-43797B2FF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Сопряжение АЦП с цифровыми системами.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64E4D7-13BD-4BAC-A7EB-45C3105776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282" y="1825625"/>
            <a:ext cx="5177517" cy="4351338"/>
          </a:xfrm>
        </p:spPr>
        <p:txBody>
          <a:bodyPr>
            <a:normAutofit fontScale="92500" lnSpcReduction="20000"/>
          </a:bodyPr>
          <a:lstStyle/>
          <a:p>
            <a:r>
              <a:rPr lang="ru-RU" dirty="0"/>
              <a:t>ПЛИС предоставляют большие возможности для цифровой обработки сигналов</a:t>
            </a:r>
          </a:p>
          <a:p>
            <a:pPr lvl="1"/>
            <a:r>
              <a:rPr lang="ru-RU" dirty="0"/>
              <a:t>Постоянное преобразование с фиксированным временным интервалом</a:t>
            </a:r>
          </a:p>
          <a:p>
            <a:pPr lvl="1"/>
            <a:r>
              <a:rPr lang="ru-RU" dirty="0"/>
              <a:t>Параллельная обработка большим количеством блоков</a:t>
            </a:r>
          </a:p>
          <a:p>
            <a:r>
              <a:rPr lang="ru-RU" dirty="0"/>
              <a:t>Концепция системы на кристалле (СНК) – основные преобразования производятся в одной микросхеме, обмен данными с внешними устройствами минимизирован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E82CEC3E-D8BC-4EE7-9688-65281ACB7649}"/>
              </a:ext>
            </a:extLst>
          </p:cNvPr>
          <p:cNvSpPr/>
          <p:nvPr/>
        </p:nvSpPr>
        <p:spPr>
          <a:xfrm>
            <a:off x="838199" y="2061482"/>
            <a:ext cx="766083" cy="591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АЦП1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3C855DB-C373-4718-80EB-6A824D611924}"/>
              </a:ext>
            </a:extLst>
          </p:cNvPr>
          <p:cNvSpPr/>
          <p:nvPr/>
        </p:nvSpPr>
        <p:spPr>
          <a:xfrm>
            <a:off x="838199" y="2935060"/>
            <a:ext cx="766083" cy="5919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АЦП2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563EF26C-6F44-4351-A87A-3BC559B8F059}"/>
              </a:ext>
            </a:extLst>
          </p:cNvPr>
          <p:cNvSpPr/>
          <p:nvPr/>
        </p:nvSpPr>
        <p:spPr>
          <a:xfrm>
            <a:off x="1910443" y="1690688"/>
            <a:ext cx="3959678" cy="4391705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Блок-схема: внутренняя память 6">
            <a:extLst>
              <a:ext uri="{FF2B5EF4-FFF2-40B4-BE49-F238E27FC236}">
                <a16:creationId xmlns:a16="http://schemas.microsoft.com/office/drawing/2014/main" id="{D8F1C6D1-6736-4563-9477-CD235F4E5461}"/>
              </a:ext>
            </a:extLst>
          </p:cNvPr>
          <p:cNvSpPr/>
          <p:nvPr/>
        </p:nvSpPr>
        <p:spPr>
          <a:xfrm>
            <a:off x="2257424" y="1971675"/>
            <a:ext cx="955221" cy="681718"/>
          </a:xfrm>
          <a:prstGeom prst="flowChartInternalStorag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BRAM</a:t>
            </a:r>
            <a:endParaRPr lang="ru-RU" dirty="0"/>
          </a:p>
        </p:txBody>
      </p:sp>
      <p:sp>
        <p:nvSpPr>
          <p:cNvPr id="8" name="Блок-схема: внутренняя память 7">
            <a:extLst>
              <a:ext uri="{FF2B5EF4-FFF2-40B4-BE49-F238E27FC236}">
                <a16:creationId xmlns:a16="http://schemas.microsoft.com/office/drawing/2014/main" id="{9A158C06-4F0F-43C3-A45F-67F7D0110579}"/>
              </a:ext>
            </a:extLst>
          </p:cNvPr>
          <p:cNvSpPr/>
          <p:nvPr/>
        </p:nvSpPr>
        <p:spPr>
          <a:xfrm>
            <a:off x="2257424" y="2934380"/>
            <a:ext cx="955221" cy="681718"/>
          </a:xfrm>
          <a:prstGeom prst="flowChartInternalStorag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BRAM</a:t>
            </a:r>
            <a:endParaRPr lang="ru-RU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559D1B1-B5AA-48CE-95DB-37B18188AB6E}"/>
              </a:ext>
            </a:extLst>
          </p:cNvPr>
          <p:cNvSpPr/>
          <p:nvPr/>
        </p:nvSpPr>
        <p:spPr>
          <a:xfrm>
            <a:off x="3506561" y="1971675"/>
            <a:ext cx="906235" cy="72253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КИХ-фильтр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4945F133-AD05-40B1-93A5-656C98463BCE}"/>
              </a:ext>
            </a:extLst>
          </p:cNvPr>
          <p:cNvSpPr/>
          <p:nvPr/>
        </p:nvSpPr>
        <p:spPr>
          <a:xfrm>
            <a:off x="3506561" y="2909887"/>
            <a:ext cx="906235" cy="72253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КИХ-фильтр</a:t>
            </a: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3400113F-6F11-49B6-BD61-D51606A3E989}"/>
              </a:ext>
            </a:extLst>
          </p:cNvPr>
          <p:cNvSpPr/>
          <p:nvPr/>
        </p:nvSpPr>
        <p:spPr>
          <a:xfrm>
            <a:off x="3351439" y="4444774"/>
            <a:ext cx="1347107" cy="67831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Процессор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C0B3C1A7-DA6A-4069-AA53-0805C4326AC9}"/>
              </a:ext>
            </a:extLst>
          </p:cNvPr>
          <p:cNvSpPr/>
          <p:nvPr/>
        </p:nvSpPr>
        <p:spPr>
          <a:xfrm>
            <a:off x="4717595" y="2508476"/>
            <a:ext cx="906235" cy="72253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57594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C2EBBF-CBFD-4EA7-8578-5BDABFBEB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Встроенные блоки АЦП в ПЛИС серии 7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C47D68C-4A38-4FB5-92B9-DD8AE2490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0314" y="1825625"/>
            <a:ext cx="5573486" cy="4351338"/>
          </a:xfrm>
        </p:spPr>
        <p:txBody>
          <a:bodyPr/>
          <a:lstStyle/>
          <a:p>
            <a:r>
              <a:rPr lang="ru-RU" dirty="0"/>
              <a:t>Начиная с серии 7, ПЛИС </a:t>
            </a:r>
            <a:r>
              <a:rPr lang="en-US" dirty="0"/>
              <a:t>Xilinx </a:t>
            </a:r>
            <a:r>
              <a:rPr lang="ru-RU" dirty="0"/>
              <a:t>имеют встроенные блоки АЦП</a:t>
            </a:r>
          </a:p>
          <a:p>
            <a:r>
              <a:rPr lang="ru-RU" dirty="0"/>
              <a:t>Основное назначение – мониторинг состояния ПЛИС</a:t>
            </a:r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2C01C1C-8131-42C7-BD96-739212C297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666" y="1768066"/>
            <a:ext cx="5053648" cy="30247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31840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A8FD8CF-A5A2-45FE-B3BB-95C6F61CA9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ЦАП.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99F402-EA07-4CFD-9356-B25E032B8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Цифро-аналоговый преобразователь – преобразование цифрового кода в аналоговый сигнал (обычно напряжение)</a:t>
            </a:r>
          </a:p>
          <a:p>
            <a:r>
              <a:rPr lang="ru-RU" dirty="0"/>
              <a:t>Реже встречается в составе цифровых микросхем из-за различий в технологических операциях (необходимость реализации точных резисторов)</a:t>
            </a:r>
          </a:p>
        </p:txBody>
      </p:sp>
    </p:spTree>
    <p:extLst>
      <p:ext uri="{BB962C8B-B14F-4D97-AF65-F5344CB8AC3E}">
        <p14:creationId xmlns:p14="http://schemas.microsoft.com/office/powerpoint/2010/main" val="8888695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26FA4D-E843-4490-8A1F-09DEB8DE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Интерфейсы ЦАП - параллельный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4831935-818E-4169-9294-218400108E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062" y="5019953"/>
            <a:ext cx="10704738" cy="1360034"/>
          </a:xfrm>
        </p:spPr>
        <p:txBody>
          <a:bodyPr/>
          <a:lstStyle/>
          <a:p>
            <a:r>
              <a:rPr lang="ru-RU" dirty="0"/>
              <a:t>В параллельных интерфейсах может использоваться и асинхронный режим (сигналы стробирования)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9855C4B-DB22-4AE6-9145-0E7D78EBAC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299" t="19959" r="23359" b="34423"/>
          <a:stretch/>
        </p:blipFill>
        <p:spPr>
          <a:xfrm>
            <a:off x="339497" y="1494064"/>
            <a:ext cx="4796519" cy="301262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57B31FB-AD05-4B65-8FA9-551B3EA30E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647" t="42521" r="26975" b="14395"/>
          <a:stretch/>
        </p:blipFill>
        <p:spPr>
          <a:xfrm>
            <a:off x="5958566" y="1558409"/>
            <a:ext cx="3947434" cy="28452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6F1761C-3C9A-45F2-84FF-B1DC44C9CEA1}"/>
              </a:ext>
            </a:extLst>
          </p:cNvPr>
          <p:cNvSpPr txBox="1"/>
          <p:nvPr/>
        </p:nvSpPr>
        <p:spPr>
          <a:xfrm>
            <a:off x="959306" y="4403663"/>
            <a:ext cx="6096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AD5330/AD5331/AD5340/AD5341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05461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AAB871-404B-4648-B4C1-422F4CE31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Интерфейсы ЦАП</a:t>
            </a:r>
            <a:r>
              <a:rPr lang="en-US" dirty="0"/>
              <a:t> - SPI</a:t>
            </a:r>
            <a:r>
              <a:rPr lang="ru-RU" dirty="0"/>
              <a:t>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C593B7B-3C13-46B9-9896-BEA013889D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00" t="13776" r="28248" b="6669"/>
          <a:stretch/>
        </p:blipFill>
        <p:spPr>
          <a:xfrm>
            <a:off x="5123088" y="1953758"/>
            <a:ext cx="5306785" cy="4642986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B92C0D8-1714-46CA-A699-F2C8026154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887" t="42706" r="25502" b="20824"/>
          <a:stretch/>
        </p:blipFill>
        <p:spPr>
          <a:xfrm>
            <a:off x="255817" y="2017600"/>
            <a:ext cx="4561112" cy="2762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6857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8824D-7481-4380-86BD-59DF664A3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Сопряжение ЦАП с цифровыми системами.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A522A3-CADE-465A-B1C1-381471DF5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Аналогично АЦП, для цифро-аналогового преобразования может использоваться внутренний буфер, обеспечивающий непрерывную посылку цифровых отсчетов с фиксированной частотой</a:t>
            </a:r>
          </a:p>
        </p:txBody>
      </p:sp>
    </p:spTree>
    <p:extLst>
      <p:ext uri="{BB962C8B-B14F-4D97-AF65-F5344CB8AC3E}">
        <p14:creationId xmlns:p14="http://schemas.microsoft.com/office/powerpoint/2010/main" val="6021655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D86839-DC83-4EE9-9A93-667B099B7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Xilinx RFSOC – </a:t>
            </a:r>
            <a:r>
              <a:rPr lang="ru-RU" dirty="0"/>
              <a:t>ПЛИС с встроенными блоками АЦП и ЦАП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36728C7-3983-4FE6-9D06-9C2FE4A748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584" b="20279"/>
          <a:stretch/>
        </p:blipFill>
        <p:spPr>
          <a:xfrm>
            <a:off x="1083958" y="1690688"/>
            <a:ext cx="10024083" cy="4840968"/>
          </a:xfrm>
        </p:spPr>
      </p:pic>
    </p:spTree>
    <p:extLst>
      <p:ext uri="{BB962C8B-B14F-4D97-AF65-F5344CB8AC3E}">
        <p14:creationId xmlns:p14="http://schemas.microsoft.com/office/powerpoint/2010/main" val="4257716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624A07-8CA9-4862-9E76-AD187FEB5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0B437CF-6CBD-4EB2-BE88-8BFF6AD374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Ввод аналоговых сигналов в компьютерных системах. АЦП, его характеристики. Архитектуры и интерфейсы АЦП. Сопряжение АЦП с цифровыми системами. ЦАП. Интерфейсы ЦАП. Сопряжение ЦАП с цифровыми системами. Управление силовыми устройствами с помощью ШИМ.</a:t>
            </a:r>
          </a:p>
        </p:txBody>
      </p:sp>
    </p:spTree>
    <p:extLst>
      <p:ext uri="{BB962C8B-B14F-4D97-AF65-F5344CB8AC3E}">
        <p14:creationId xmlns:p14="http://schemas.microsoft.com/office/powerpoint/2010/main" val="2032937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71FDDE-7314-49AD-BA74-B0DDAFF86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Управление силовыми устройствами с помощью ШИМ.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904769-50D5-4149-87B0-9BDC32EC7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90407"/>
            <a:ext cx="10515600" cy="1286556"/>
          </a:xfrm>
        </p:spPr>
        <p:txBody>
          <a:bodyPr/>
          <a:lstStyle/>
          <a:p>
            <a:r>
              <a:rPr lang="ru-RU" dirty="0"/>
              <a:t>ШИМ является альтернативой цифро-аналоговому преобразованию</a:t>
            </a:r>
          </a:p>
          <a:p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C205753-0336-4299-A3AB-B7AB775E72C7}"/>
              </a:ext>
            </a:extLst>
          </p:cNvPr>
          <p:cNvSpPr/>
          <p:nvPr/>
        </p:nvSpPr>
        <p:spPr>
          <a:xfrm>
            <a:off x="1179738" y="2555422"/>
            <a:ext cx="775607" cy="69396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АЦП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FAB54B3C-AB8B-4B02-986F-B87CB10EE47F}"/>
              </a:ext>
            </a:extLst>
          </p:cNvPr>
          <p:cNvSpPr/>
          <p:nvPr/>
        </p:nvSpPr>
        <p:spPr>
          <a:xfrm>
            <a:off x="4523015" y="2167618"/>
            <a:ext cx="775607" cy="6939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ЦАП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ED3D193F-2CD6-45AB-8EE8-E6910CAF475A}"/>
              </a:ext>
            </a:extLst>
          </p:cNvPr>
          <p:cNvSpPr/>
          <p:nvPr/>
        </p:nvSpPr>
        <p:spPr>
          <a:xfrm>
            <a:off x="4523014" y="3025549"/>
            <a:ext cx="775607" cy="69396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ШИМ</a:t>
            </a:r>
          </a:p>
        </p:txBody>
      </p:sp>
      <p:cxnSp>
        <p:nvCxnSpPr>
          <p:cNvPr id="8" name="Прямая со стрелкой 7">
            <a:extLst>
              <a:ext uri="{FF2B5EF4-FFF2-40B4-BE49-F238E27FC236}">
                <a16:creationId xmlns:a16="http://schemas.microsoft.com/office/drawing/2014/main" id="{8CD22169-231A-4C12-9BDF-47973B22BD3F}"/>
              </a:ext>
            </a:extLst>
          </p:cNvPr>
          <p:cNvCxnSpPr/>
          <p:nvPr/>
        </p:nvCxnSpPr>
        <p:spPr>
          <a:xfrm>
            <a:off x="5490482" y="2514600"/>
            <a:ext cx="1138918" cy="3878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96FCBFE8-FAB4-4757-9B25-08CA9B6251A7}"/>
              </a:ext>
            </a:extLst>
          </p:cNvPr>
          <p:cNvCxnSpPr>
            <a:cxnSpLocks/>
          </p:cNvCxnSpPr>
          <p:nvPr/>
        </p:nvCxnSpPr>
        <p:spPr>
          <a:xfrm flipV="1">
            <a:off x="5490482" y="3025549"/>
            <a:ext cx="1159329" cy="40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D5144164-E350-4AC5-915D-2D1ABD544480}"/>
              </a:ext>
            </a:extLst>
          </p:cNvPr>
          <p:cNvSpPr/>
          <p:nvPr/>
        </p:nvSpPr>
        <p:spPr>
          <a:xfrm>
            <a:off x="2228850" y="2011136"/>
            <a:ext cx="2045154" cy="19485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ПЛИС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F7CF7629-DE07-4B22-B1C2-A8359BA5BE36}"/>
              </a:ext>
            </a:extLst>
          </p:cNvPr>
          <p:cNvSpPr/>
          <p:nvPr/>
        </p:nvSpPr>
        <p:spPr>
          <a:xfrm>
            <a:off x="6690632" y="2400300"/>
            <a:ext cx="1971675" cy="111442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Объект управления</a:t>
            </a:r>
          </a:p>
        </p:txBody>
      </p:sp>
      <p:cxnSp>
        <p:nvCxnSpPr>
          <p:cNvPr id="14" name="Соединитель: уступ 13">
            <a:extLst>
              <a:ext uri="{FF2B5EF4-FFF2-40B4-BE49-F238E27FC236}">
                <a16:creationId xmlns:a16="http://schemas.microsoft.com/office/drawing/2014/main" id="{DABAD4DF-E05F-439F-8653-A46E54151493}"/>
              </a:ext>
            </a:extLst>
          </p:cNvPr>
          <p:cNvCxnSpPr>
            <a:stCxn id="12" idx="4"/>
            <a:endCxn id="4" idx="2"/>
          </p:cNvCxnSpPr>
          <p:nvPr/>
        </p:nvCxnSpPr>
        <p:spPr>
          <a:xfrm rot="5400000" flipH="1">
            <a:off x="4489336" y="327592"/>
            <a:ext cx="265339" cy="6108928"/>
          </a:xfrm>
          <a:prstGeom prst="bentConnector3">
            <a:avLst>
              <a:gd name="adj1" fmla="val -35538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95745085-4775-46A0-9712-B3FEA453AC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0096" y="3168293"/>
            <a:ext cx="1590006" cy="1722114"/>
          </a:xfrm>
          <a:prstGeom prst="rect">
            <a:avLst/>
          </a:prstGeom>
        </p:spPr>
      </p:pic>
      <p:sp>
        <p:nvSpPr>
          <p:cNvPr id="18" name="Овал 17">
            <a:extLst>
              <a:ext uri="{FF2B5EF4-FFF2-40B4-BE49-F238E27FC236}">
                <a16:creationId xmlns:a16="http://schemas.microsoft.com/office/drawing/2014/main" id="{1F00DCFB-02CB-4933-8B23-A4848261E764}"/>
              </a:ext>
            </a:extLst>
          </p:cNvPr>
          <p:cNvSpPr/>
          <p:nvPr/>
        </p:nvSpPr>
        <p:spPr>
          <a:xfrm>
            <a:off x="9127671" y="2066729"/>
            <a:ext cx="2653393" cy="1114425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Системный уровень проектирования</a:t>
            </a:r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1B15E8AF-6639-46FE-A2E1-50B10E67F60B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1955345" y="2902404"/>
            <a:ext cx="273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>
            <a:extLst>
              <a:ext uri="{FF2B5EF4-FFF2-40B4-BE49-F238E27FC236}">
                <a16:creationId xmlns:a16="http://schemas.microsoft.com/office/drawing/2014/main" id="{68879D4A-C422-415C-9DA6-E0BA3ACEED2A}"/>
              </a:ext>
            </a:extLst>
          </p:cNvPr>
          <p:cNvCxnSpPr>
            <a:cxnSpLocks/>
          </p:cNvCxnSpPr>
          <p:nvPr/>
        </p:nvCxnSpPr>
        <p:spPr>
          <a:xfrm>
            <a:off x="4249509" y="2555422"/>
            <a:ext cx="273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CAF7E08F-42C6-4062-90CF-B828214B1CF3}"/>
              </a:ext>
            </a:extLst>
          </p:cNvPr>
          <p:cNvCxnSpPr>
            <a:cxnSpLocks/>
          </p:cNvCxnSpPr>
          <p:nvPr/>
        </p:nvCxnSpPr>
        <p:spPr>
          <a:xfrm>
            <a:off x="4249508" y="3420836"/>
            <a:ext cx="27350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6734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30035E6-2778-4EDA-BE3A-A9A146DB2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Датчики и исполнительные устройства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21DF66-DC93-470D-A4C9-97FE5407D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 системе управления присутствуют датчики («чувствительные элементы») и «исполнительные устройства»</a:t>
            </a:r>
          </a:p>
          <a:p>
            <a:r>
              <a:rPr lang="ru-RU" dirty="0"/>
              <a:t>Многие датчики представляют собой первичные преобразователи, размещенные</a:t>
            </a:r>
            <a:r>
              <a:rPr lang="en-US" dirty="0"/>
              <a:t> </a:t>
            </a:r>
            <a:r>
              <a:rPr lang="ru-RU" dirty="0"/>
              <a:t>в корпусе или на плате</a:t>
            </a:r>
          </a:p>
          <a:p>
            <a:r>
              <a:rPr lang="ru-RU" dirty="0"/>
              <a:t>Для того, чтобы ввести данные о состоянии объекта управления, требуется комбинация АЦП и цифровых интерфейсов различных типов</a:t>
            </a:r>
          </a:p>
          <a:p>
            <a:r>
              <a:rPr lang="ru-RU" dirty="0"/>
              <a:t>Для управления исполнительными устройствами используются цифровые интерфейсы, ЦАП, ШИМ (это цифровой интерфейс, но на него обращается внимание как на альтернативу ЦАП)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0958548-0989-4F47-8743-D02151BDF5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28" t="37576" r="44721" b="17239"/>
          <a:stretch/>
        </p:blipFill>
        <p:spPr>
          <a:xfrm>
            <a:off x="10025742" y="2652337"/>
            <a:ext cx="1240971" cy="89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0098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D8905D-49F2-4DFF-B0A8-12B509BC8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614" y="365125"/>
            <a:ext cx="6690632" cy="1325563"/>
          </a:xfrm>
        </p:spPr>
        <p:txBody>
          <a:bodyPr/>
          <a:lstStyle/>
          <a:p>
            <a:r>
              <a:rPr lang="ru-RU" dirty="0"/>
              <a:t>Что делать?...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6EBFAA6-45CF-41EF-A78E-6C2B3D0824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314" y="1608364"/>
            <a:ext cx="10145486" cy="4772706"/>
          </a:xfrm>
        </p:spPr>
        <p:txBody>
          <a:bodyPr>
            <a:normAutofit/>
          </a:bodyPr>
          <a:lstStyle/>
          <a:p>
            <a:r>
              <a:rPr lang="ru-RU" dirty="0"/>
              <a:t>С помощью ПЛИС несложно ввести сигналы с частотой преобразования до 100 МГц (выше – есть конструктивные особенности)</a:t>
            </a:r>
          </a:p>
          <a:p>
            <a:r>
              <a:rPr lang="ru-RU" dirty="0"/>
              <a:t>По сравнению с процессорами, ПЛИС могут обеспечить непрерывный ввод и обработку сигналов</a:t>
            </a:r>
          </a:p>
          <a:p>
            <a:r>
              <a:rPr lang="ru-RU" dirty="0"/>
              <a:t>Очень важен системный уровень проектирования</a:t>
            </a:r>
          </a:p>
          <a:p>
            <a:pPr lvl="1"/>
            <a:r>
              <a:rPr lang="ru-RU" dirty="0"/>
              <a:t>Много разных датчиков и устройств, которыми можно управлять</a:t>
            </a:r>
          </a:p>
          <a:p>
            <a:pPr lvl="1"/>
            <a:r>
              <a:rPr lang="ru-RU" dirty="0"/>
              <a:t>«А что именно мы делаем?»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7C9B5-522B-48A3-8F57-A40D3DD15A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0" y="64796"/>
            <a:ext cx="1590006" cy="172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60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349281-6ACD-4274-B595-A30A9EBFF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Ввод аналоговых сигналов в компьютерных системах.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6F8105-4E79-4F2D-9D54-D21190D1A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7502" y="1268731"/>
            <a:ext cx="5216298" cy="4908232"/>
          </a:xfrm>
        </p:spPr>
        <p:txBody>
          <a:bodyPr>
            <a:normAutofit/>
          </a:bodyPr>
          <a:lstStyle/>
          <a:p>
            <a:r>
              <a:rPr lang="ru-RU" dirty="0"/>
              <a:t>Аналого-цифровое преобразование:</a:t>
            </a:r>
          </a:p>
          <a:p>
            <a:pPr lvl="1"/>
            <a:r>
              <a:rPr lang="en-US" dirty="0"/>
              <a:t>N</a:t>
            </a:r>
            <a:r>
              <a:rPr lang="ru-RU" dirty="0"/>
              <a:t> = </a:t>
            </a:r>
            <a:r>
              <a:rPr lang="en-US" dirty="0" err="1"/>
              <a:t>N</a:t>
            </a:r>
            <a:r>
              <a:rPr lang="en-US" baseline="-25000" dirty="0" err="1"/>
              <a:t>max</a:t>
            </a:r>
            <a:r>
              <a:rPr lang="en-US" dirty="0"/>
              <a:t>*x/</a:t>
            </a:r>
            <a:r>
              <a:rPr lang="en-US" dirty="0" err="1"/>
              <a:t>x</a:t>
            </a:r>
            <a:r>
              <a:rPr lang="en-US" baseline="-25000" dirty="0" err="1"/>
              <a:t>max</a:t>
            </a:r>
            <a:endParaRPr lang="ru-RU" baseline="-25000" dirty="0"/>
          </a:p>
        </p:txBody>
      </p: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FFD69E56-B4AE-4D56-84AA-AE44D5A804B2}"/>
              </a:ext>
            </a:extLst>
          </p:cNvPr>
          <p:cNvCxnSpPr/>
          <p:nvPr/>
        </p:nvCxnSpPr>
        <p:spPr>
          <a:xfrm>
            <a:off x="1081768" y="4363811"/>
            <a:ext cx="3343275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Прямая со стрелкой 5">
            <a:extLst>
              <a:ext uri="{FF2B5EF4-FFF2-40B4-BE49-F238E27FC236}">
                <a16:creationId xmlns:a16="http://schemas.microsoft.com/office/drawing/2014/main" id="{9A8EB465-3DA0-4554-A291-53FD31DA51E5}"/>
              </a:ext>
            </a:extLst>
          </p:cNvPr>
          <p:cNvCxnSpPr>
            <a:cxnSpLocks/>
          </p:cNvCxnSpPr>
          <p:nvPr/>
        </p:nvCxnSpPr>
        <p:spPr>
          <a:xfrm flipV="1">
            <a:off x="1081768" y="1918607"/>
            <a:ext cx="28575" cy="24452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FBB3F1C-4727-479A-A1E4-4840C5A4A773}"/>
              </a:ext>
            </a:extLst>
          </p:cNvPr>
          <p:cNvSpPr txBox="1"/>
          <p:nvPr/>
        </p:nvSpPr>
        <p:spPr>
          <a:xfrm>
            <a:off x="4002540" y="4393848"/>
            <a:ext cx="99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x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6BE537B-6B9C-4301-981C-09E4676672CE}"/>
              </a:ext>
            </a:extLst>
          </p:cNvPr>
          <p:cNvSpPr txBox="1"/>
          <p:nvPr/>
        </p:nvSpPr>
        <p:spPr>
          <a:xfrm>
            <a:off x="502102" y="1775732"/>
            <a:ext cx="9919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</a:t>
            </a:r>
            <a:endParaRPr lang="ru-RU" dirty="0"/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DCBDEDA-4C77-4D19-AE1C-5EB001B7AE88}"/>
              </a:ext>
            </a:extLst>
          </p:cNvPr>
          <p:cNvCxnSpPr>
            <a:cxnSpLocks/>
          </p:cNvCxnSpPr>
          <p:nvPr/>
        </p:nvCxnSpPr>
        <p:spPr>
          <a:xfrm flipV="1">
            <a:off x="1081768" y="2152529"/>
            <a:ext cx="2559957" cy="22112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9B1278A3-78CD-466C-B5EC-08CE36F243E5}"/>
              </a:ext>
            </a:extLst>
          </p:cNvPr>
          <p:cNvCxnSpPr/>
          <p:nvPr/>
        </p:nvCxnSpPr>
        <p:spPr>
          <a:xfrm flipV="1">
            <a:off x="1269377" y="4143374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6F04EE89-16CE-4F0B-B095-22CF542E2E6C}"/>
              </a:ext>
            </a:extLst>
          </p:cNvPr>
          <p:cNvCxnSpPr>
            <a:cxnSpLocks/>
          </p:cNvCxnSpPr>
          <p:nvPr/>
        </p:nvCxnSpPr>
        <p:spPr>
          <a:xfrm flipV="1">
            <a:off x="1269377" y="4143374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B5A3EE08-79B7-4F26-804B-21CBDF5198FF}"/>
              </a:ext>
            </a:extLst>
          </p:cNvPr>
          <p:cNvCxnSpPr/>
          <p:nvPr/>
        </p:nvCxnSpPr>
        <p:spPr>
          <a:xfrm flipV="1">
            <a:off x="1516857" y="3922938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947A0E80-AC81-480F-92CC-6C21C83C38CA}"/>
              </a:ext>
            </a:extLst>
          </p:cNvPr>
          <p:cNvCxnSpPr>
            <a:cxnSpLocks/>
          </p:cNvCxnSpPr>
          <p:nvPr/>
        </p:nvCxnSpPr>
        <p:spPr>
          <a:xfrm flipV="1">
            <a:off x="1516857" y="3922938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ED6B9C1C-23C3-41F0-A9DB-4D7F60A3DAE4}"/>
              </a:ext>
            </a:extLst>
          </p:cNvPr>
          <p:cNvCxnSpPr/>
          <p:nvPr/>
        </p:nvCxnSpPr>
        <p:spPr>
          <a:xfrm flipV="1">
            <a:off x="1764337" y="3702502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EF56B598-FA66-44A1-A043-DAE439C0E4B2}"/>
              </a:ext>
            </a:extLst>
          </p:cNvPr>
          <p:cNvCxnSpPr>
            <a:cxnSpLocks/>
          </p:cNvCxnSpPr>
          <p:nvPr/>
        </p:nvCxnSpPr>
        <p:spPr>
          <a:xfrm flipV="1">
            <a:off x="1764337" y="3702502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>
            <a:extLst>
              <a:ext uri="{FF2B5EF4-FFF2-40B4-BE49-F238E27FC236}">
                <a16:creationId xmlns:a16="http://schemas.microsoft.com/office/drawing/2014/main" id="{4CBD45B2-CF7F-47E7-B766-A10701DFB396}"/>
              </a:ext>
            </a:extLst>
          </p:cNvPr>
          <p:cNvCxnSpPr/>
          <p:nvPr/>
        </p:nvCxnSpPr>
        <p:spPr>
          <a:xfrm flipV="1">
            <a:off x="2011817" y="3482066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366D8512-05B9-411F-8D08-383738183FFF}"/>
              </a:ext>
            </a:extLst>
          </p:cNvPr>
          <p:cNvCxnSpPr>
            <a:cxnSpLocks/>
          </p:cNvCxnSpPr>
          <p:nvPr/>
        </p:nvCxnSpPr>
        <p:spPr>
          <a:xfrm flipV="1">
            <a:off x="2011817" y="3482066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F7985C53-D196-460E-B9A8-7008C9A83D8D}"/>
              </a:ext>
            </a:extLst>
          </p:cNvPr>
          <p:cNvCxnSpPr/>
          <p:nvPr/>
        </p:nvCxnSpPr>
        <p:spPr>
          <a:xfrm flipV="1">
            <a:off x="2259297" y="3261120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F96F381D-B8FD-450B-B144-C716EC0F4F4C}"/>
              </a:ext>
            </a:extLst>
          </p:cNvPr>
          <p:cNvCxnSpPr>
            <a:cxnSpLocks/>
          </p:cNvCxnSpPr>
          <p:nvPr/>
        </p:nvCxnSpPr>
        <p:spPr>
          <a:xfrm flipV="1">
            <a:off x="2259297" y="3261120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0" name="Прямая соединительная линия 29">
            <a:extLst>
              <a:ext uri="{FF2B5EF4-FFF2-40B4-BE49-F238E27FC236}">
                <a16:creationId xmlns:a16="http://schemas.microsoft.com/office/drawing/2014/main" id="{454F6C4D-A751-4E91-AE31-F2E113727197}"/>
              </a:ext>
            </a:extLst>
          </p:cNvPr>
          <p:cNvCxnSpPr/>
          <p:nvPr/>
        </p:nvCxnSpPr>
        <p:spPr>
          <a:xfrm flipV="1">
            <a:off x="2506777" y="3040684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EB1B22AC-1F55-493E-BBB3-C24588376F9A}"/>
              </a:ext>
            </a:extLst>
          </p:cNvPr>
          <p:cNvCxnSpPr>
            <a:cxnSpLocks/>
          </p:cNvCxnSpPr>
          <p:nvPr/>
        </p:nvCxnSpPr>
        <p:spPr>
          <a:xfrm flipV="1">
            <a:off x="2506777" y="3040684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2" name="Прямая соединительная линия 31">
            <a:extLst>
              <a:ext uri="{FF2B5EF4-FFF2-40B4-BE49-F238E27FC236}">
                <a16:creationId xmlns:a16="http://schemas.microsoft.com/office/drawing/2014/main" id="{DB70C294-2869-4B99-8002-8D469952D755}"/>
              </a:ext>
            </a:extLst>
          </p:cNvPr>
          <p:cNvCxnSpPr/>
          <p:nvPr/>
        </p:nvCxnSpPr>
        <p:spPr>
          <a:xfrm flipV="1">
            <a:off x="2754257" y="2820248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297380FD-4567-4E9F-88FC-D378497D6017}"/>
              </a:ext>
            </a:extLst>
          </p:cNvPr>
          <p:cNvCxnSpPr>
            <a:cxnSpLocks/>
          </p:cNvCxnSpPr>
          <p:nvPr/>
        </p:nvCxnSpPr>
        <p:spPr>
          <a:xfrm flipV="1">
            <a:off x="2754257" y="2820248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0FFC1BD8-4CE1-4107-9E1F-B30DF4AF6208}"/>
              </a:ext>
            </a:extLst>
          </p:cNvPr>
          <p:cNvCxnSpPr/>
          <p:nvPr/>
        </p:nvCxnSpPr>
        <p:spPr>
          <a:xfrm flipV="1">
            <a:off x="3001737" y="2599812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Прямая соединительная линия 34">
            <a:extLst>
              <a:ext uri="{FF2B5EF4-FFF2-40B4-BE49-F238E27FC236}">
                <a16:creationId xmlns:a16="http://schemas.microsoft.com/office/drawing/2014/main" id="{A7A8C46E-03A0-4EF5-A55D-5282975864A7}"/>
              </a:ext>
            </a:extLst>
          </p:cNvPr>
          <p:cNvCxnSpPr>
            <a:cxnSpLocks/>
          </p:cNvCxnSpPr>
          <p:nvPr/>
        </p:nvCxnSpPr>
        <p:spPr>
          <a:xfrm flipV="1">
            <a:off x="3001737" y="2599812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Прямая соединительная линия 35">
            <a:extLst>
              <a:ext uri="{FF2B5EF4-FFF2-40B4-BE49-F238E27FC236}">
                <a16:creationId xmlns:a16="http://schemas.microsoft.com/office/drawing/2014/main" id="{5E0391F9-F598-48FC-A600-AFEBBAB78A6E}"/>
              </a:ext>
            </a:extLst>
          </p:cNvPr>
          <p:cNvCxnSpPr/>
          <p:nvPr/>
        </p:nvCxnSpPr>
        <p:spPr>
          <a:xfrm flipV="1">
            <a:off x="3249217" y="2372965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E211E232-9702-4E14-B5A5-1C7578F31C82}"/>
              </a:ext>
            </a:extLst>
          </p:cNvPr>
          <p:cNvCxnSpPr>
            <a:cxnSpLocks/>
          </p:cNvCxnSpPr>
          <p:nvPr/>
        </p:nvCxnSpPr>
        <p:spPr>
          <a:xfrm flipV="1">
            <a:off x="3249217" y="2372965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32F9316F-A966-4F5A-AFF1-DCD2351C8D36}"/>
              </a:ext>
            </a:extLst>
          </p:cNvPr>
          <p:cNvCxnSpPr/>
          <p:nvPr/>
        </p:nvCxnSpPr>
        <p:spPr>
          <a:xfrm flipV="1">
            <a:off x="3496697" y="2152529"/>
            <a:ext cx="0" cy="220436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0EC63A57-624B-461D-AE52-6D7EFBE23080}"/>
              </a:ext>
            </a:extLst>
          </p:cNvPr>
          <p:cNvCxnSpPr>
            <a:cxnSpLocks/>
          </p:cNvCxnSpPr>
          <p:nvPr/>
        </p:nvCxnSpPr>
        <p:spPr>
          <a:xfrm flipV="1">
            <a:off x="3496697" y="2152529"/>
            <a:ext cx="247480" cy="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Выноска: линия 40">
            <a:extLst>
              <a:ext uri="{FF2B5EF4-FFF2-40B4-BE49-F238E27FC236}">
                <a16:creationId xmlns:a16="http://schemas.microsoft.com/office/drawing/2014/main" id="{0911DAF2-A128-4025-8DA9-1177E44E0C4F}"/>
              </a:ext>
            </a:extLst>
          </p:cNvPr>
          <p:cNvSpPr/>
          <p:nvPr/>
        </p:nvSpPr>
        <p:spPr>
          <a:xfrm>
            <a:off x="3682039" y="3255220"/>
            <a:ext cx="1954042" cy="888154"/>
          </a:xfrm>
          <a:prstGeom prst="borderCallout1">
            <a:avLst>
              <a:gd name="adj1" fmla="val 18750"/>
              <a:gd name="adj2" fmla="val -8333"/>
              <a:gd name="adj3" fmla="val -24762"/>
              <a:gd name="adj4" fmla="val -46755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«Идеально-реальная» характеристика</a:t>
            </a:r>
          </a:p>
        </p:txBody>
      </p:sp>
      <p:cxnSp>
        <p:nvCxnSpPr>
          <p:cNvPr id="43" name="Прямая соединительная линия 42">
            <a:extLst>
              <a:ext uri="{FF2B5EF4-FFF2-40B4-BE49-F238E27FC236}">
                <a16:creationId xmlns:a16="http://schemas.microsoft.com/office/drawing/2014/main" id="{7C1B0A65-7912-4980-8E28-A21E26A71960}"/>
              </a:ext>
            </a:extLst>
          </p:cNvPr>
          <p:cNvCxnSpPr>
            <a:cxnSpLocks/>
          </p:cNvCxnSpPr>
          <p:nvPr/>
        </p:nvCxnSpPr>
        <p:spPr>
          <a:xfrm>
            <a:off x="2298700" y="3255220"/>
            <a:ext cx="433332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4" name="Прямая соединительная линия 43">
            <a:extLst>
              <a:ext uri="{FF2B5EF4-FFF2-40B4-BE49-F238E27FC236}">
                <a16:creationId xmlns:a16="http://schemas.microsoft.com/office/drawing/2014/main" id="{28DF96AC-DDA6-4336-8013-2256A3F02DAD}"/>
              </a:ext>
            </a:extLst>
          </p:cNvPr>
          <p:cNvCxnSpPr>
            <a:cxnSpLocks/>
          </p:cNvCxnSpPr>
          <p:nvPr/>
        </p:nvCxnSpPr>
        <p:spPr>
          <a:xfrm flipV="1">
            <a:off x="2732032" y="2820248"/>
            <a:ext cx="0" cy="434973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8" name="Выноска: линия 47">
            <a:extLst>
              <a:ext uri="{FF2B5EF4-FFF2-40B4-BE49-F238E27FC236}">
                <a16:creationId xmlns:a16="http://schemas.microsoft.com/office/drawing/2014/main" id="{FF78AD76-DB1C-4CD4-ADB0-145A9D38262F}"/>
              </a:ext>
            </a:extLst>
          </p:cNvPr>
          <p:cNvSpPr/>
          <p:nvPr/>
        </p:nvSpPr>
        <p:spPr>
          <a:xfrm>
            <a:off x="2877997" y="4811094"/>
            <a:ext cx="1954042" cy="888154"/>
          </a:xfrm>
          <a:prstGeom prst="borderCallout1">
            <a:avLst>
              <a:gd name="adj1" fmla="val 18750"/>
              <a:gd name="adj2" fmla="val -8333"/>
              <a:gd name="adj3" fmla="val -170564"/>
              <a:gd name="adj4" fmla="val -16788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«Выпавший код»</a:t>
            </a:r>
          </a:p>
          <a:p>
            <a:pPr algn="ctr"/>
            <a:r>
              <a:rPr lang="ru-RU" dirty="0"/>
              <a:t>(</a:t>
            </a:r>
            <a:r>
              <a:rPr lang="en-US" dirty="0"/>
              <a:t>missing code)</a:t>
            </a:r>
            <a:endParaRPr lang="ru-RU" dirty="0"/>
          </a:p>
        </p:txBody>
      </p:sp>
      <p:sp>
        <p:nvSpPr>
          <p:cNvPr id="50" name="Полилиния: фигура 49">
            <a:extLst>
              <a:ext uri="{FF2B5EF4-FFF2-40B4-BE49-F238E27FC236}">
                <a16:creationId xmlns:a16="http://schemas.microsoft.com/office/drawing/2014/main" id="{56D7995B-40D1-43EB-BCF2-260E824BFCA8}"/>
              </a:ext>
            </a:extLst>
          </p:cNvPr>
          <p:cNvSpPr/>
          <p:nvPr/>
        </p:nvSpPr>
        <p:spPr>
          <a:xfrm>
            <a:off x="1216025" y="2042153"/>
            <a:ext cx="2546716" cy="2218697"/>
          </a:xfrm>
          <a:custGeom>
            <a:avLst/>
            <a:gdLst>
              <a:gd name="connsiteX0" fmla="*/ 0 w 2546716"/>
              <a:gd name="connsiteY0" fmla="*/ 2218697 h 2218697"/>
              <a:gd name="connsiteX1" fmla="*/ 1196975 w 2546716"/>
              <a:gd name="connsiteY1" fmla="*/ 767722 h 2218697"/>
              <a:gd name="connsiteX2" fmla="*/ 2438400 w 2546716"/>
              <a:gd name="connsiteY2" fmla="*/ 62872 h 2218697"/>
              <a:gd name="connsiteX3" fmla="*/ 2482850 w 2546716"/>
              <a:gd name="connsiteY3" fmla="*/ 34297 h 2218697"/>
              <a:gd name="connsiteX4" fmla="*/ 2482850 w 2546716"/>
              <a:gd name="connsiteY4" fmla="*/ 34297 h 22186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6716" h="2218697">
                <a:moveTo>
                  <a:pt x="0" y="2218697"/>
                </a:moveTo>
                <a:cubicBezTo>
                  <a:pt x="395287" y="1672861"/>
                  <a:pt x="790575" y="1127026"/>
                  <a:pt x="1196975" y="767722"/>
                </a:cubicBezTo>
                <a:cubicBezTo>
                  <a:pt x="1603375" y="408418"/>
                  <a:pt x="2224088" y="185109"/>
                  <a:pt x="2438400" y="62872"/>
                </a:cubicBezTo>
                <a:cubicBezTo>
                  <a:pt x="2652713" y="-59366"/>
                  <a:pt x="2482850" y="34297"/>
                  <a:pt x="2482850" y="34297"/>
                </a:cubicBezTo>
                <a:lnTo>
                  <a:pt x="2482850" y="34297"/>
                </a:lnTo>
              </a:path>
            </a:pathLst>
          </a:custGeom>
          <a:ln w="28575"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1" name="Выноска: линия 50">
            <a:extLst>
              <a:ext uri="{FF2B5EF4-FFF2-40B4-BE49-F238E27FC236}">
                <a16:creationId xmlns:a16="http://schemas.microsoft.com/office/drawing/2014/main" id="{E413D641-09C9-48D7-B614-2E01629953C6}"/>
              </a:ext>
            </a:extLst>
          </p:cNvPr>
          <p:cNvSpPr/>
          <p:nvPr/>
        </p:nvSpPr>
        <p:spPr>
          <a:xfrm>
            <a:off x="4134867" y="1497085"/>
            <a:ext cx="1954042" cy="888154"/>
          </a:xfrm>
          <a:prstGeom prst="borderCallout1">
            <a:avLst>
              <a:gd name="adj1" fmla="val 18750"/>
              <a:gd name="adj2" fmla="val -8333"/>
              <a:gd name="adj3" fmla="val 83555"/>
              <a:gd name="adj4" fmla="val -4334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/>
              <a:t>Интегральная нелинейность</a:t>
            </a:r>
          </a:p>
        </p:txBody>
      </p:sp>
    </p:spTree>
    <p:extLst>
      <p:ext uri="{BB962C8B-B14F-4D97-AF65-F5344CB8AC3E}">
        <p14:creationId xmlns:p14="http://schemas.microsoft.com/office/powerpoint/2010/main" val="1382292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959105-38C4-4C48-9B2A-E1304C762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Метрологические характеристики АЦП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411FC09-9905-416E-803D-D2A6C5FC6F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536180" cy="4351338"/>
          </a:xfrm>
        </p:spPr>
        <p:txBody>
          <a:bodyPr>
            <a:normAutofit lnSpcReduction="10000"/>
          </a:bodyPr>
          <a:lstStyle/>
          <a:p>
            <a:r>
              <a:rPr lang="ru-RU" dirty="0"/>
              <a:t>«Точность» и «разрешающая способность» - термины, которые часто путают при практическом использовании</a:t>
            </a:r>
          </a:p>
          <a:p>
            <a:pPr lvl="1"/>
            <a:r>
              <a:rPr lang="ru-RU" dirty="0"/>
              <a:t>Точность – на сколько измеренная величина отличается от значения, измеренного эталонным прибором в системе СИ</a:t>
            </a:r>
          </a:p>
          <a:p>
            <a:pPr lvl="1"/>
            <a:r>
              <a:rPr lang="ru-RU" dirty="0"/>
              <a:t>Разрешающая способность – на сколько одно значение отличается от другого.</a:t>
            </a:r>
          </a:p>
          <a:p>
            <a:pPr lvl="1"/>
            <a:r>
              <a:rPr lang="ru-RU" dirty="0"/>
              <a:t>10 бит АЦП – 1024 возможных значения. Например, от 0 до 1,023 В (с шагом 1 мВ)</a:t>
            </a:r>
          </a:p>
          <a:p>
            <a:pPr lvl="1"/>
            <a:r>
              <a:rPr lang="ru-RU" dirty="0"/>
              <a:t>У АЦП должен быть </a:t>
            </a:r>
            <a:r>
              <a:rPr lang="ru-RU" i="1" dirty="0"/>
              <a:t>точный</a:t>
            </a:r>
            <a:r>
              <a:rPr lang="ru-RU" dirty="0"/>
              <a:t> источник опорного напряжения. На практике – 12-14 бит могут использовать внутренний источник.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0F7FDE9-02E3-4BE7-8456-AE64761848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8650" y="4248150"/>
            <a:ext cx="1590006" cy="1722114"/>
          </a:xfrm>
          <a:prstGeom prst="rect">
            <a:avLst/>
          </a:prstGeom>
        </p:spPr>
      </p:pic>
      <p:sp>
        <p:nvSpPr>
          <p:cNvPr id="5" name="Пузырек для мыслей: облако 4">
            <a:extLst>
              <a:ext uri="{FF2B5EF4-FFF2-40B4-BE49-F238E27FC236}">
                <a16:creationId xmlns:a16="http://schemas.microsoft.com/office/drawing/2014/main" id="{25EE4817-EC93-4271-B466-6C1347963A5F}"/>
              </a:ext>
            </a:extLst>
          </p:cNvPr>
          <p:cNvSpPr/>
          <p:nvPr/>
        </p:nvSpPr>
        <p:spPr>
          <a:xfrm>
            <a:off x="8374380" y="2411730"/>
            <a:ext cx="3017520" cy="1432560"/>
          </a:xfrm>
          <a:prstGeom prst="cloudCallout">
            <a:avLst>
              <a:gd name="adj1" fmla="val -15502"/>
              <a:gd name="adj2" fmla="val 99486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400" i="1" dirty="0"/>
              <a:t>А точно с шагом 1 мВ? А если 0,99 мВ, то цифровой код умножится не на 1, а на 0,99.</a:t>
            </a:r>
          </a:p>
        </p:txBody>
      </p:sp>
    </p:spTree>
    <p:extLst>
      <p:ext uri="{BB962C8B-B14F-4D97-AF65-F5344CB8AC3E}">
        <p14:creationId xmlns:p14="http://schemas.microsoft.com/office/powerpoint/2010/main" val="3425373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AFF730-CDA2-47D0-9A8E-9012CB800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АЦП, его характеристики.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4DC4DF9-645E-49E1-AD99-CE5C54C1FF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Разрядность (8-16, 24)</a:t>
            </a:r>
          </a:p>
          <a:p>
            <a:r>
              <a:rPr lang="ru-RU" dirty="0"/>
              <a:t>Частота преобразования (от кГц до ГГц)</a:t>
            </a:r>
          </a:p>
          <a:p>
            <a:endParaRPr lang="ru-RU" dirty="0"/>
          </a:p>
          <a:p>
            <a:r>
              <a:rPr lang="ru-RU" dirty="0"/>
              <a:t>Дополнительные характеристики:</a:t>
            </a:r>
          </a:p>
          <a:p>
            <a:pPr lvl="1"/>
            <a:r>
              <a:rPr lang="ru-RU" dirty="0"/>
              <a:t>Интерфейс</a:t>
            </a:r>
          </a:p>
          <a:p>
            <a:pPr lvl="1"/>
            <a:r>
              <a:rPr lang="ru-RU" dirty="0"/>
              <a:t>Диапазон входного напряжения</a:t>
            </a:r>
          </a:p>
          <a:p>
            <a:pPr lvl="1"/>
            <a:r>
              <a:rPr lang="ru-RU" dirty="0"/>
              <a:t>Архитектура (влияет на возможные ошибки измерения)</a:t>
            </a:r>
          </a:p>
          <a:p>
            <a:pPr marL="457200" lvl="1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22369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80B0490-DE1D-4EC6-AD4E-F1EE2919C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Производители АЦП – </a:t>
            </a:r>
            <a:r>
              <a:rPr lang="en-US" dirty="0"/>
              <a:t>Analog Devices</a:t>
            </a:r>
            <a:endParaRPr lang="ru-RU" dirty="0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0AE656A-94D1-4B60-940B-8ACB3D238A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25" b="38155"/>
          <a:stretch/>
        </p:blipFill>
        <p:spPr>
          <a:xfrm>
            <a:off x="1588087" y="1914526"/>
            <a:ext cx="8682585" cy="4241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737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875BEE-A6B2-42C2-9E57-D6FBADDA9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Maxim Integrated 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2EF985D3-EF1D-4B56-88C7-1B1A2DC832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592" b="18846"/>
          <a:stretch/>
        </p:blipFill>
        <p:spPr>
          <a:xfrm>
            <a:off x="1245053" y="1574602"/>
            <a:ext cx="9776733" cy="5091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601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EAF5BD-A95F-4D5F-9E96-1077E7DB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Texas Instruments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AFBBE54-3B3E-4B79-94E4-9D5881F12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275" y="1726746"/>
            <a:ext cx="8022818" cy="494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51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9AA12D-BBC4-4345-B850-E35C60414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Параллельный интерфейс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9549BF2-3920-4C22-9B63-383C3DA380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7111" y="1825625"/>
            <a:ext cx="3446689" cy="4351338"/>
          </a:xfrm>
        </p:spPr>
        <p:txBody>
          <a:bodyPr/>
          <a:lstStyle/>
          <a:p>
            <a:r>
              <a:rPr lang="en-US" dirty="0"/>
              <a:t>EOC (End Of Conversion</a:t>
            </a:r>
            <a:r>
              <a:rPr lang="ru-RU" dirty="0"/>
              <a:t>)</a:t>
            </a:r>
            <a:r>
              <a:rPr lang="en-US" dirty="0"/>
              <a:t> – </a:t>
            </a:r>
            <a:r>
              <a:rPr lang="ru-RU" dirty="0"/>
              <a:t>сигнал окончания преобразования (и готовности данных). Сигнал присутствует не во всех АЦП.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09A375B-843E-40C6-A204-34A966D5A2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159" t="13653" r="13784" b="21875"/>
          <a:stretch/>
        </p:blipFill>
        <p:spPr>
          <a:xfrm>
            <a:off x="661307" y="1825625"/>
            <a:ext cx="7078436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7979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10353</TotalTime>
  <Words>712</Words>
  <Application>Microsoft Office PowerPoint</Application>
  <PresentationFormat>Широкоэкранный</PresentationFormat>
  <Paragraphs>95</Paragraphs>
  <Slides>22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Тема Office</vt:lpstr>
      <vt:lpstr>Схемотехника устройств компьютерных систем</vt:lpstr>
      <vt:lpstr>Презентация PowerPoint</vt:lpstr>
      <vt:lpstr>Ввод аналоговых сигналов в компьютерных системах.</vt:lpstr>
      <vt:lpstr>Метрологические характеристики АЦП</vt:lpstr>
      <vt:lpstr>АЦП, его характеристики.</vt:lpstr>
      <vt:lpstr>Производители АЦП – Analog Devices</vt:lpstr>
      <vt:lpstr>Maxim Integrated </vt:lpstr>
      <vt:lpstr>Texas Instruments</vt:lpstr>
      <vt:lpstr>Параллельный интерфейс</vt:lpstr>
      <vt:lpstr>Интерфейс SPI (MCP3201)</vt:lpstr>
      <vt:lpstr>Высокоскоростные интерфейсы</vt:lpstr>
      <vt:lpstr>Сопряжение АЦП с цифровыми системами.</vt:lpstr>
      <vt:lpstr>Сопряжение АЦП с цифровыми системами.</vt:lpstr>
      <vt:lpstr>Встроенные блоки АЦП в ПЛИС серии 7</vt:lpstr>
      <vt:lpstr>ЦАП.</vt:lpstr>
      <vt:lpstr>Интерфейсы ЦАП - параллельный</vt:lpstr>
      <vt:lpstr>Интерфейсы ЦАП - SPI.</vt:lpstr>
      <vt:lpstr>Сопряжение ЦАП с цифровыми системами.</vt:lpstr>
      <vt:lpstr>Xilinx RFSOC – ПЛИС с встроенными блоками АЦП и ЦАП</vt:lpstr>
      <vt:lpstr>Управление силовыми устройствами с помощью ШИМ.</vt:lpstr>
      <vt:lpstr>Датчики и исполнительные устройства</vt:lpstr>
      <vt:lpstr>Что делать?...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Схемотехника устройств компьютерных систем</dc:title>
  <dc:creator>Ilya Tarasov</dc:creator>
  <cp:lastModifiedBy>Ilya Tarasov</cp:lastModifiedBy>
  <cp:revision>233</cp:revision>
  <dcterms:created xsi:type="dcterms:W3CDTF">2021-09-05T18:58:25Z</dcterms:created>
  <dcterms:modified xsi:type="dcterms:W3CDTF">2021-12-06T09:48:20Z</dcterms:modified>
</cp:coreProperties>
</file>

<file path=docProps/thumbnail.jpeg>
</file>